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1" r:id="rId3"/>
    <p:sldId id="262" r:id="rId4"/>
    <p:sldId id="263" r:id="rId5"/>
    <p:sldId id="264" r:id="rId6"/>
    <p:sldId id="259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34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93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0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82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5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388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19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04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1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7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4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0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9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9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3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9F59C-7D93-4A37-96A5-2EEC06A265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1FF088-6F56-4834-8D91-653CA086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2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195" y="152400"/>
            <a:ext cx="6994230" cy="5114925"/>
          </a:xfrm>
        </p:spPr>
        <p:txBody>
          <a:bodyPr/>
          <a:lstStyle/>
          <a:p>
            <a:pPr algn="l"/>
            <a:r>
              <a:rPr lang="en-US" dirty="0"/>
              <a:t>Velocity Music System</a:t>
            </a:r>
            <a:br>
              <a:rPr lang="en-US" dirty="0"/>
            </a:br>
            <a:r>
              <a:rPr lang="en-US" dirty="0"/>
              <a:t> </a:t>
            </a:r>
            <a:r>
              <a:rPr lang="en-US" sz="3300" b="1" dirty="0"/>
              <a:t>The Soundtrack to Your Life</a:t>
            </a:r>
            <a:br>
              <a:rPr lang="en-US" sz="3300" b="1" dirty="0"/>
            </a:br>
            <a:r>
              <a:rPr lang="en-US" sz="3300" b="1" dirty="0"/>
              <a:t>  </a:t>
            </a:r>
            <a:r>
              <a:rPr lang="en-US" sz="3300" dirty="0"/>
              <a:t>Walt R Bender</a:t>
            </a:r>
            <a:br>
              <a:rPr lang="en-US" sz="3300" b="1" dirty="0"/>
            </a:br>
            <a:br>
              <a:rPr lang="en-US" sz="3300" dirty="0"/>
            </a:br>
            <a:endParaRPr lang="en-US" sz="33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4C9358-79AF-4CE2-9DDF-767F9945C6EF}"/>
              </a:ext>
            </a:extLst>
          </p:cNvPr>
          <p:cNvSpPr txBox="1"/>
          <p:nvPr/>
        </p:nvSpPr>
        <p:spPr>
          <a:xfrm>
            <a:off x="-1" y="6489582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Copyright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19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247774"/>
            <a:ext cx="6347713" cy="682625"/>
          </a:xfrm>
        </p:spPr>
        <p:txBody>
          <a:bodyPr/>
          <a:lstStyle/>
          <a:p>
            <a:r>
              <a:rPr lang="en-US" dirty="0"/>
              <a:t>Velocity Music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91" y="2160590"/>
            <a:ext cx="6262721" cy="388077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Mission Statement:</a:t>
            </a:r>
            <a:r>
              <a:rPr lang="en-US" dirty="0"/>
              <a:t> Vitality Music System strives to be the most effective music-activity pairing application for a mobile device on the market.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0DC590-B025-4660-8210-676642DE0C4C}"/>
              </a:ext>
            </a:extLst>
          </p:cNvPr>
          <p:cNvSpPr txBox="1"/>
          <p:nvPr/>
        </p:nvSpPr>
        <p:spPr>
          <a:xfrm>
            <a:off x="-1" y="6489582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Copyright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47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62" y="703398"/>
            <a:ext cx="8783276" cy="561100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47724" y="71243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HOW IT WORKS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AFC354-2FC5-4FA1-9E72-E25B2CF1FAD1}"/>
              </a:ext>
            </a:extLst>
          </p:cNvPr>
          <p:cNvSpPr txBox="1"/>
          <p:nvPr/>
        </p:nvSpPr>
        <p:spPr>
          <a:xfrm>
            <a:off x="-1" y="6489582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Copyright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80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95" y="732065"/>
            <a:ext cx="8723809" cy="557142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47724" y="71243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HOW IT WORKS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D0CD72-FDEB-434E-AFF7-42640AB8A574}"/>
              </a:ext>
            </a:extLst>
          </p:cNvPr>
          <p:cNvSpPr txBox="1"/>
          <p:nvPr/>
        </p:nvSpPr>
        <p:spPr>
          <a:xfrm>
            <a:off x="-1" y="6489582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Copyright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95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285" y="732065"/>
            <a:ext cx="5771429" cy="557142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47724" y="71243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HOW IT WORKS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9BFFBC-DC88-4C80-9EBD-5E23BB8FC312}"/>
              </a:ext>
            </a:extLst>
          </p:cNvPr>
          <p:cNvSpPr txBox="1"/>
          <p:nvPr/>
        </p:nvSpPr>
        <p:spPr>
          <a:xfrm>
            <a:off x="-1" y="6489582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Copyright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9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808" y="609600"/>
            <a:ext cx="7365024" cy="1320800"/>
          </a:xfrm>
        </p:spPr>
        <p:txBody>
          <a:bodyPr>
            <a:noAutofit/>
          </a:bodyPr>
          <a:lstStyle/>
          <a:p>
            <a:r>
              <a:rPr lang="en-US" dirty="0"/>
              <a:t>Marketability &amp; Industry Analysis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494319"/>
              </p:ext>
            </p:extLst>
          </p:nvPr>
        </p:nvGraphicFramePr>
        <p:xfrm>
          <a:off x="452808" y="1378477"/>
          <a:ext cx="5311775" cy="1731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2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Threat of Industry Profitability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Competitive Force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Threat of Substitutes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Threat of New Entrants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Rivalry Among Existing Firms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Bargaining Power of Suppliers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Bargaining Power of Buyers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4" descr="\\psbdfilesrvr.psu-erie.bd.psu.edu\student\wrb5049\private\desktop\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460" y="3190076"/>
            <a:ext cx="5743575" cy="217233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03066" y="3286410"/>
            <a:ext cx="2009315" cy="3621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Forbes data</a:t>
            </a:r>
            <a:endParaRPr lang="en-US" dirty="0"/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2808" y="5387699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Wingdings 3" charset="2"/>
              <a:buNone/>
            </a:pPr>
            <a:r>
              <a:rPr lang="en-US" sz="1600" dirty="0"/>
              <a:t>$65,835		Otreva.com	</a:t>
            </a:r>
          </a:p>
          <a:p>
            <a:pPr marL="0" indent="0">
              <a:spcBef>
                <a:spcPts val="600"/>
              </a:spcBef>
              <a:buFont typeface="Wingdings 3" charset="2"/>
              <a:buNone/>
            </a:pPr>
            <a:r>
              <a:rPr lang="en-US" sz="1600" dirty="0"/>
              <a:t>$89,905		Kinvey.com</a:t>
            </a:r>
          </a:p>
          <a:p>
            <a:pPr marL="0" indent="0">
              <a:spcBef>
                <a:spcPts val="600"/>
              </a:spcBef>
              <a:buFont typeface="Wingdings 3" charset="2"/>
              <a:buNone/>
            </a:pPr>
            <a:r>
              <a:rPr lang="en-US" sz="1600" dirty="0"/>
              <a:t>$29,800		Howmuchtomakeanapp.com	</a:t>
            </a:r>
          </a:p>
          <a:p>
            <a:pPr marL="0" indent="0">
              <a:buFont typeface="Wingdings 3" charset="2"/>
              <a:buNone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AD489-CDA1-4952-90F9-4E2945ED0AE2}"/>
              </a:ext>
            </a:extLst>
          </p:cNvPr>
          <p:cNvSpPr txBox="1"/>
          <p:nvPr/>
        </p:nvSpPr>
        <p:spPr>
          <a:xfrm>
            <a:off x="-1" y="6489582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Copyright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071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145218"/>
            <a:ext cx="6347713" cy="785181"/>
          </a:xfrm>
        </p:spPr>
        <p:txBody>
          <a:bodyPr/>
          <a:lstStyle/>
          <a:p>
            <a:r>
              <a:rPr lang="en-US" dirty="0"/>
              <a:t>Financial Estimates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003662" y="515029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BD31DF-D775-4B0C-B86F-652A7F1E7E98}"/>
              </a:ext>
            </a:extLst>
          </p:cNvPr>
          <p:cNvSpPr txBox="1"/>
          <p:nvPr/>
        </p:nvSpPr>
        <p:spPr>
          <a:xfrm>
            <a:off x="-1" y="6489582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Copyright 2021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988D5F-2178-47F6-B549-4C7D81D49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533728"/>
              </p:ext>
            </p:extLst>
          </p:nvPr>
        </p:nvGraphicFramePr>
        <p:xfrm>
          <a:off x="609599" y="2209959"/>
          <a:ext cx="6348412" cy="2502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6916">
                  <a:extLst>
                    <a:ext uri="{9D8B030D-6E8A-4147-A177-3AD203B41FA5}">
                      <a16:colId xmlns:a16="http://schemas.microsoft.com/office/drawing/2014/main" val="1420224660"/>
                    </a:ext>
                  </a:extLst>
                </a:gridCol>
                <a:gridCol w="906916">
                  <a:extLst>
                    <a:ext uri="{9D8B030D-6E8A-4147-A177-3AD203B41FA5}">
                      <a16:colId xmlns:a16="http://schemas.microsoft.com/office/drawing/2014/main" val="1934883"/>
                    </a:ext>
                  </a:extLst>
                </a:gridCol>
                <a:gridCol w="906916">
                  <a:extLst>
                    <a:ext uri="{9D8B030D-6E8A-4147-A177-3AD203B41FA5}">
                      <a16:colId xmlns:a16="http://schemas.microsoft.com/office/drawing/2014/main" val="1872369277"/>
                    </a:ext>
                  </a:extLst>
                </a:gridCol>
                <a:gridCol w="906916">
                  <a:extLst>
                    <a:ext uri="{9D8B030D-6E8A-4147-A177-3AD203B41FA5}">
                      <a16:colId xmlns:a16="http://schemas.microsoft.com/office/drawing/2014/main" val="3703693495"/>
                    </a:ext>
                  </a:extLst>
                </a:gridCol>
                <a:gridCol w="906916">
                  <a:extLst>
                    <a:ext uri="{9D8B030D-6E8A-4147-A177-3AD203B41FA5}">
                      <a16:colId xmlns:a16="http://schemas.microsoft.com/office/drawing/2014/main" val="3641721957"/>
                    </a:ext>
                  </a:extLst>
                </a:gridCol>
                <a:gridCol w="906916">
                  <a:extLst>
                    <a:ext uri="{9D8B030D-6E8A-4147-A177-3AD203B41FA5}">
                      <a16:colId xmlns:a16="http://schemas.microsoft.com/office/drawing/2014/main" val="4148159951"/>
                    </a:ext>
                  </a:extLst>
                </a:gridCol>
                <a:gridCol w="906916">
                  <a:extLst>
                    <a:ext uri="{9D8B030D-6E8A-4147-A177-3AD203B41FA5}">
                      <a16:colId xmlns:a16="http://schemas.microsoft.com/office/drawing/2014/main" val="2388600267"/>
                    </a:ext>
                  </a:extLst>
                </a:gridCol>
              </a:tblGrid>
              <a:tr h="166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Pro Forma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Net Sales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App Store 30%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Cost of Sales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Gross Profit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SGA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EBITDA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extLst>
                  <a:ext uri="{0D108BD9-81ED-4DB2-BD59-A6C34878D82A}">
                    <a16:rowId xmlns:a16="http://schemas.microsoft.com/office/drawing/2014/main" val="199989156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Year 1 Projected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$10,000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$3,000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$50,000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($43,000)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$100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($43,100)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extLst>
                  <a:ext uri="{0D108BD9-81ED-4DB2-BD59-A6C34878D82A}">
                    <a16:rowId xmlns:a16="http://schemas.microsoft.com/office/drawing/2014/main" val="1995268461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Year 2 Projected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$20,000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$6,000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$14,000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$100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$13,900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extLst>
                  <a:ext uri="{0D108BD9-81ED-4DB2-BD59-A6C34878D82A}">
                    <a16:rowId xmlns:a16="http://schemas.microsoft.com/office/drawing/2014/main" val="4097515097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Year 3 Projected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$40,000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$12,000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$28,000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$100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$27,900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extLst>
                  <a:ext uri="{0D108BD9-81ED-4DB2-BD59-A6C34878D82A}">
                    <a16:rowId xmlns:a16="http://schemas.microsoft.com/office/drawing/2014/main" val="2859889065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Year 4 Projected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$80,000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$24,000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$56,000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$100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$55,900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extLst>
                  <a:ext uri="{0D108BD9-81ED-4DB2-BD59-A6C34878D82A}">
                    <a16:rowId xmlns:a16="http://schemas.microsoft.com/office/drawing/2014/main" val="2616269144"/>
                  </a:ext>
                </a:extLst>
              </a:tr>
              <a:tr h="4737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Year 5 Projected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$100,000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$30,000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$70,000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$100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$69,900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extLst>
                  <a:ext uri="{0D108BD9-81ED-4DB2-BD59-A6C34878D82A}">
                    <a16:rowId xmlns:a16="http://schemas.microsoft.com/office/drawing/2014/main" val="4206379942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5-Year End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$250,000 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$75,000 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$50,000 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$125,000 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$500 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$124,500 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402" marR="6402" marT="6402" marB="0" anchor="ctr"/>
                </a:tc>
                <a:extLst>
                  <a:ext uri="{0D108BD9-81ED-4DB2-BD59-A6C34878D82A}">
                    <a16:rowId xmlns:a16="http://schemas.microsoft.com/office/drawing/2014/main" val="179789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5241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201</Words>
  <Application>Microsoft Office PowerPoint</Application>
  <PresentationFormat>On-screen Show (4:3)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Velocity Music System  The Soundtrack to Your Life   Walt R Bender  </vt:lpstr>
      <vt:lpstr>Velocity Music System</vt:lpstr>
      <vt:lpstr>PowerPoint Presentation</vt:lpstr>
      <vt:lpstr>PowerPoint Presentation</vt:lpstr>
      <vt:lpstr>PowerPoint Presentation</vt:lpstr>
      <vt:lpstr>Marketability &amp; Industry Analysis</vt:lpstr>
      <vt:lpstr>Financial Estimates</vt:lpstr>
    </vt:vector>
  </TitlesOfParts>
  <Company>Penn State Erie - The Behrend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Velocity Music System The Soundtrack to Your Life Rob Bender</dc:title>
  <dc:creator>WALTER BENDER</dc:creator>
  <cp:lastModifiedBy>HP</cp:lastModifiedBy>
  <cp:revision>11</cp:revision>
  <dcterms:created xsi:type="dcterms:W3CDTF">2014-12-02T17:13:46Z</dcterms:created>
  <dcterms:modified xsi:type="dcterms:W3CDTF">2020-08-28T20:56:01Z</dcterms:modified>
</cp:coreProperties>
</file>